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Canva Sans Bold" panose="020B0803030501040103" pitchFamily="34" charset="0"/>
      <p:regular r:id="rId11"/>
    </p:embeddedFont>
    <p:embeddedFont>
      <p:font typeface="DM Sans" pitchFamily="2" charset="77"/>
      <p:regular r:id="rId12"/>
    </p:embeddedFont>
    <p:embeddedFont>
      <p:font typeface="DM Sans Bold" pitchFamily="2" charset="77"/>
      <p:regular r:id="rId13"/>
    </p:embeddedFont>
    <p:embeddedFont>
      <p:font typeface="Gotham" pitchFamily="2" charset="0"/>
      <p:regular r:id="rId14"/>
    </p:embeddedFont>
    <p:embeddedFont>
      <p:font typeface="Gotham Bold" pitchFamily="2" charset="0"/>
      <p:regular r:id="rId15"/>
    </p:embeddedFont>
    <p:embeddedFont>
      <p:font typeface="Gotham Heavy" panose="02000900000000000000" pitchFamily="2" charset="0"/>
      <p:regular r:id="rId16"/>
    </p:embeddedFont>
    <p:embeddedFont>
      <p:font typeface="Norwester" pitchFamily="2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39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0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03440" y="1981468"/>
            <a:ext cx="14171243" cy="5321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743"/>
              </a:lnSpc>
            </a:pPr>
            <a:r>
              <a:rPr lang="en-US" sz="13743" b="1" spc="-687">
                <a:solidFill>
                  <a:srgbClr val="E12020"/>
                </a:solidFill>
                <a:latin typeface="Gotham Heavy"/>
                <a:ea typeface="Gotham Heavy"/>
                <a:cs typeface="Gotham Heavy"/>
                <a:sym typeface="Gotham Heavy"/>
              </a:rPr>
              <a:t>Transit For Higher Education Conference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2955566" y="7391054"/>
            <a:ext cx="4482657" cy="1867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19"/>
              </a:lnSpc>
            </a:pPr>
            <a:r>
              <a:rPr lang="en-US" sz="4819" b="1" spc="-240">
                <a:solidFill>
                  <a:srgbClr val="E12020"/>
                </a:solidFill>
                <a:latin typeface="Gotham Heavy"/>
                <a:ea typeface="Gotham Heavy"/>
                <a:cs typeface="Gotham Heavy"/>
                <a:sym typeface="Gotham Heavy"/>
              </a:rPr>
              <a:t>Presentation By: The Transit Access Club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2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17125" y="1127746"/>
            <a:ext cx="14165423" cy="762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786"/>
              </a:lnSpc>
            </a:pPr>
            <a:r>
              <a:rPr lang="en-US" sz="5563" b="1">
                <a:solidFill>
                  <a:srgbClr val="FCE08B"/>
                </a:solidFill>
                <a:latin typeface="Gotham Heavy"/>
                <a:ea typeface="Gotham Heavy"/>
                <a:cs typeface="Gotham Heavy"/>
                <a:sym typeface="Gotham Heavy"/>
              </a:rPr>
              <a:t>A bit about the Transit Access Club 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844246" y="3432844"/>
            <a:ext cx="5752667" cy="2293438"/>
            <a:chOff x="0" y="0"/>
            <a:chExt cx="7670223" cy="3057918"/>
          </a:xfrm>
        </p:grpSpPr>
        <p:sp>
          <p:nvSpPr>
            <p:cNvPr id="4" name="TextBox 4"/>
            <p:cNvSpPr txBox="1"/>
            <p:nvPr/>
          </p:nvSpPr>
          <p:spPr>
            <a:xfrm>
              <a:off x="0" y="-9525"/>
              <a:ext cx="7670223" cy="1304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840"/>
                </a:lnSpc>
                <a:spcBef>
                  <a:spcPct val="0"/>
                </a:spcBef>
              </a:pPr>
              <a:r>
                <a:rPr lang="en-US" sz="3200" b="1" spc="-160">
                  <a:solidFill>
                    <a:srgbClr val="FCE08B"/>
                  </a:solidFill>
                  <a:latin typeface="Gotham Heavy"/>
                  <a:ea typeface="Gotham Heavy"/>
                  <a:cs typeface="Gotham Heavy"/>
                  <a:sym typeface="Gotham Heavy"/>
                </a:rPr>
                <a:t>TAC is an SRJC transit advocacy club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29514" y="1415173"/>
              <a:ext cx="7011196" cy="1642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 spc="-48">
                  <a:solidFill>
                    <a:srgbClr val="FFFDFB"/>
                  </a:solidFill>
                  <a:latin typeface="DM Sans"/>
                  <a:ea typeface="DM Sans"/>
                  <a:cs typeface="DM Sans"/>
                  <a:sym typeface="DM Sans"/>
                </a:rPr>
                <a:t>We are calling for safe, efficient, reliable access to all five of the SRJC campuses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827076" y="3583538"/>
            <a:ext cx="7591224" cy="2142744"/>
            <a:chOff x="0" y="0"/>
            <a:chExt cx="10121632" cy="2856992"/>
          </a:xfrm>
        </p:grpSpPr>
        <p:sp>
          <p:nvSpPr>
            <p:cNvPr id="7" name="TextBox 7"/>
            <p:cNvSpPr txBox="1"/>
            <p:nvPr/>
          </p:nvSpPr>
          <p:spPr>
            <a:xfrm>
              <a:off x="0" y="0"/>
              <a:ext cx="10121632" cy="18381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32"/>
                </a:lnSpc>
                <a:spcBef>
                  <a:spcPct val="0"/>
                </a:spcBef>
              </a:pPr>
              <a:r>
                <a:rPr lang="en-US" sz="3027" b="1" spc="-151">
                  <a:solidFill>
                    <a:srgbClr val="FCE08B"/>
                  </a:solidFill>
                  <a:latin typeface="Gotham Heavy"/>
                  <a:ea typeface="Gotham Heavy"/>
                  <a:cs typeface="Gotham Heavy"/>
                  <a:sym typeface="Gotham Heavy"/>
                </a:rPr>
                <a:t> We are Pr</a:t>
              </a:r>
              <a:r>
                <a:rPr lang="en-US" sz="3027" b="1" u="none" strike="noStrike" spc="-151">
                  <a:solidFill>
                    <a:srgbClr val="FCE08B"/>
                  </a:solidFill>
                  <a:latin typeface="Gotham Heavy"/>
                  <a:ea typeface="Gotham Heavy"/>
                  <a:cs typeface="Gotham Heavy"/>
                  <a:sym typeface="Gotham Heavy"/>
                </a:rPr>
                <a:t>oviding student oversight on the use of the SRJC transportation fund</a:t>
              </a:r>
            </a:p>
            <a:p>
              <a:pPr marL="0" lvl="0" indent="0" algn="ctr">
                <a:lnSpc>
                  <a:spcPts val="3632"/>
                </a:lnSpc>
                <a:spcBef>
                  <a:spcPct val="0"/>
                </a:spcBef>
              </a:pPr>
              <a:endParaRPr lang="en-US" sz="3027" b="1" u="none" strike="noStrike" spc="-151">
                <a:solidFill>
                  <a:srgbClr val="FCE08B"/>
                </a:solidFill>
                <a:latin typeface="Gotham Heavy"/>
                <a:ea typeface="Gotham Heavy"/>
                <a:cs typeface="Gotham Heavy"/>
                <a:sym typeface="Gotham Heavy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15773" y="1309900"/>
              <a:ext cx="8690086" cy="15470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178"/>
                </a:lnSpc>
                <a:spcBef>
                  <a:spcPct val="0"/>
                </a:spcBef>
              </a:pPr>
              <a:r>
                <a:rPr lang="en-US" sz="2270" spc="-45">
                  <a:solidFill>
                    <a:srgbClr val="FFFDFB"/>
                  </a:solidFill>
                  <a:latin typeface="DM Sans"/>
                  <a:ea typeface="DM Sans"/>
                  <a:cs typeface="DM Sans"/>
                  <a:sym typeface="DM Sans"/>
                </a:rPr>
                <a:t>Our transportation fee pays for contracts with local transit agencies- we effectively self tax ourselves and deserve bettter access 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25262" y="6867139"/>
            <a:ext cx="6469359" cy="2243446"/>
            <a:chOff x="0" y="0"/>
            <a:chExt cx="8625813" cy="2991262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9525"/>
              <a:ext cx="8494007" cy="657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840"/>
                </a:lnSpc>
                <a:spcBef>
                  <a:spcPct val="0"/>
                </a:spcBef>
              </a:pPr>
              <a:r>
                <a:rPr lang="en-US" sz="3200" b="1" spc="-160">
                  <a:solidFill>
                    <a:srgbClr val="FCE08B"/>
                  </a:solidFill>
                  <a:latin typeface="Gotham Heavy"/>
                  <a:ea typeface="Gotham Heavy"/>
                  <a:cs typeface="Gotham Heavy"/>
                  <a:sym typeface="Gotham Heavy"/>
                </a:rPr>
                <a:t>We are active in the community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31805" y="789717"/>
              <a:ext cx="8494007" cy="22015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 spc="-48">
                  <a:solidFill>
                    <a:srgbClr val="FFFDFB"/>
                  </a:solidFill>
                  <a:latin typeface="DM Sans"/>
                  <a:ea typeface="DM Sans"/>
                  <a:cs typeface="DM Sans"/>
                  <a:sym typeface="DM Sans"/>
                </a:rPr>
                <a:t>TAC has made many connections throughout Sonoma County. These conversations are centering student access, and allowing for creative solutions.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639864" y="7302117"/>
            <a:ext cx="5965648" cy="2130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3"/>
              </a:lnSpc>
              <a:spcBef>
                <a:spcPct val="0"/>
              </a:spcBef>
            </a:pPr>
            <a:r>
              <a:rPr lang="en-US" sz="2794" b="1" spc="-139">
                <a:solidFill>
                  <a:srgbClr val="FCE08B"/>
                </a:solidFill>
                <a:latin typeface="Gotham Heavy"/>
                <a:ea typeface="Gotham Heavy"/>
                <a:cs typeface="Gotham Heavy"/>
                <a:sym typeface="Gotham Heavy"/>
              </a:rPr>
              <a:t>Ou</a:t>
            </a:r>
            <a:r>
              <a:rPr lang="en-US" sz="2794" b="1" u="none" strike="noStrike" spc="-139">
                <a:solidFill>
                  <a:srgbClr val="FCE08B"/>
                </a:solidFill>
                <a:latin typeface="Gotham Heavy"/>
                <a:ea typeface="Gotham Heavy"/>
                <a:cs typeface="Gotham Heavy"/>
                <a:sym typeface="Gotham Heavy"/>
              </a:rPr>
              <a:t>r main goal: achieve reliable student access to efficient, affordable, and sustainable methods of transportation…</a:t>
            </a:r>
          </a:p>
          <a:p>
            <a:pPr marL="0" lvl="0" indent="0" algn="ctr">
              <a:lnSpc>
                <a:spcPts val="3353"/>
              </a:lnSpc>
              <a:spcBef>
                <a:spcPct val="0"/>
              </a:spcBef>
            </a:pPr>
            <a:endParaRPr lang="en-US" sz="2794" b="1" u="none" strike="noStrike" spc="-139">
              <a:solidFill>
                <a:srgbClr val="FCE08B"/>
              </a:solidFill>
              <a:latin typeface="Gotham Heavy"/>
              <a:ea typeface="Gotham Heavy"/>
              <a:cs typeface="Gotham Heavy"/>
              <a:sym typeface="Gotham Heav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0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4133" y="572661"/>
            <a:ext cx="15369033" cy="8258822"/>
            <a:chOff x="0" y="0"/>
            <a:chExt cx="20492044" cy="11011763"/>
          </a:xfrm>
        </p:grpSpPr>
        <p:sp>
          <p:nvSpPr>
            <p:cNvPr id="3" name="TextBox 3"/>
            <p:cNvSpPr txBox="1"/>
            <p:nvPr/>
          </p:nvSpPr>
          <p:spPr>
            <a:xfrm>
              <a:off x="3049724" y="161925"/>
              <a:ext cx="17442320" cy="1622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800"/>
                </a:lnSpc>
              </a:pPr>
              <a:r>
                <a:rPr lang="en-US" sz="8800" b="1" spc="-439">
                  <a:solidFill>
                    <a:srgbClr val="E12020"/>
                  </a:solidFill>
                  <a:latin typeface="Gotham Heavy"/>
                  <a:ea typeface="Gotham Heavy"/>
                  <a:cs typeface="Gotham Heavy"/>
                  <a:sym typeface="Gotham Heavy"/>
                </a:rPr>
                <a:t>About our Conference…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965518"/>
              <a:ext cx="15784383" cy="8046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22396" lvl="1" indent="-311198" algn="l">
                <a:lnSpc>
                  <a:spcPts val="4035"/>
                </a:lnSpc>
                <a:buFont typeface="Arial"/>
                <a:buChar char="•"/>
              </a:pPr>
              <a:r>
                <a:rPr lang="en-US" sz="2882" spc="-57" dirty="0">
                  <a:solidFill>
                    <a:srgbClr val="401804"/>
                  </a:solidFill>
                  <a:latin typeface="Gotham"/>
                  <a:ea typeface="Gotham"/>
                  <a:cs typeface="Gotham"/>
                  <a:sym typeface="Gotham"/>
                </a:rPr>
                <a:t>In collaboration with the SRJC transportation department, TAC is hosting a luncheon on the Petaluma campus on April 10th</a:t>
              </a:r>
            </a:p>
            <a:p>
              <a:pPr marL="622396" lvl="1" indent="-311198" algn="l">
                <a:lnSpc>
                  <a:spcPts val="4035"/>
                </a:lnSpc>
                <a:buFont typeface="Arial"/>
                <a:buChar char="•"/>
              </a:pPr>
              <a:r>
                <a:rPr lang="en-US" sz="2882" spc="-57" dirty="0">
                  <a:solidFill>
                    <a:srgbClr val="401804"/>
                  </a:solidFill>
                  <a:latin typeface="Gotham"/>
                  <a:ea typeface="Gotham"/>
                  <a:cs typeface="Gotham"/>
                  <a:sym typeface="Gotham"/>
                </a:rPr>
                <a:t>Local transit executives, student leaders, administration, advocacy groups, government representatives will be in attendance</a:t>
              </a:r>
            </a:p>
            <a:p>
              <a:pPr marL="622396" lvl="1" indent="-311198" algn="l">
                <a:lnSpc>
                  <a:spcPts val="4035"/>
                </a:lnSpc>
                <a:buFont typeface="Arial"/>
                <a:buChar char="•"/>
              </a:pPr>
              <a:r>
                <a:rPr lang="en-US" sz="2882" spc="-57" dirty="0">
                  <a:solidFill>
                    <a:srgbClr val="401804"/>
                  </a:solidFill>
                  <a:latin typeface="Gotham"/>
                  <a:ea typeface="Gotham"/>
                  <a:cs typeface="Gotham"/>
                  <a:sym typeface="Gotham"/>
                </a:rPr>
                <a:t>Collaborative discussions featuring each campus will focus on how Sonoma County can better serve SRJC students.</a:t>
              </a:r>
            </a:p>
            <a:p>
              <a:pPr marL="622396" lvl="1" indent="-311198" algn="l">
                <a:lnSpc>
                  <a:spcPts val="4035"/>
                </a:lnSpc>
                <a:buFont typeface="Arial"/>
                <a:buChar char="•"/>
              </a:pPr>
              <a:r>
                <a:rPr lang="en-US" sz="2882" spc="-57" dirty="0">
                  <a:solidFill>
                    <a:srgbClr val="401804"/>
                  </a:solidFill>
                  <a:latin typeface="Gotham"/>
                  <a:ea typeface="Gotham"/>
                  <a:cs typeface="Gotham"/>
                  <a:sym typeface="Gotham"/>
                </a:rPr>
                <a:t>GOAL: using our peak hour student data, and breakout group discussions, transit agencies will develop modified routes to better serve our community; follow up meeting scheduled for May 1st.</a:t>
              </a:r>
            </a:p>
            <a:p>
              <a:pPr algn="l">
                <a:lnSpc>
                  <a:spcPts val="4035"/>
                </a:lnSpc>
              </a:pPr>
              <a:endParaRPr lang="en-US" sz="2882" spc="-57" dirty="0">
                <a:solidFill>
                  <a:srgbClr val="401804"/>
                </a:solidFill>
                <a:latin typeface="Gotham"/>
                <a:ea typeface="Gotham"/>
                <a:cs typeface="Gotham"/>
                <a:sym typeface="Gotham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9864812" y="8718231"/>
            <a:ext cx="8423188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40"/>
              </a:lnSpc>
              <a:spcBef>
                <a:spcPct val="0"/>
              </a:spcBef>
            </a:pPr>
            <a:r>
              <a:rPr lang="en-US" sz="3600" spc="-72" dirty="0">
                <a:solidFill>
                  <a:srgbClr val="DB390F"/>
                </a:solidFill>
                <a:latin typeface="DM Sans"/>
                <a:ea typeface="DM Sans"/>
                <a:cs typeface="DM Sans"/>
                <a:sym typeface="DM Sans"/>
              </a:rPr>
              <a:t>APRIL 10TH, 2026 12:30-3:30PM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72497" y="572362"/>
            <a:ext cx="10757319" cy="1176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</a:pPr>
            <a:r>
              <a:rPr lang="en-US" sz="8800" b="1" spc="-439">
                <a:solidFill>
                  <a:srgbClr val="E12020"/>
                </a:solidFill>
                <a:latin typeface="Gotham Heavy"/>
                <a:ea typeface="Gotham Heavy"/>
                <a:cs typeface="Gotham Heavy"/>
                <a:sym typeface="Gotham Heavy"/>
              </a:rPr>
              <a:t>We need your help!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708623" y="1946769"/>
            <a:ext cx="7957868" cy="1232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41"/>
              </a:lnSpc>
            </a:pPr>
            <a:r>
              <a:rPr lang="en-US" sz="4741" b="1" spc="-237">
                <a:solidFill>
                  <a:srgbClr val="E12020"/>
                </a:solidFill>
                <a:latin typeface="Gotham Heavy"/>
                <a:ea typeface="Gotham Heavy"/>
                <a:cs typeface="Gotham Heavy"/>
                <a:sym typeface="Gotham Heavy"/>
              </a:rPr>
              <a:t>Student volunteers are vital to the success of this event!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322093" y="5069901"/>
            <a:ext cx="7258127" cy="441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89"/>
              </a:lnSpc>
            </a:pPr>
            <a:r>
              <a:rPr lang="en-US" sz="3289" b="1" spc="-164">
                <a:solidFill>
                  <a:srgbClr val="E12020"/>
                </a:solidFill>
                <a:latin typeface="Gotham Heavy"/>
                <a:ea typeface="Gotham Heavy"/>
                <a:cs typeface="Gotham Heavy"/>
                <a:sym typeface="Gotham Heavy"/>
              </a:rPr>
              <a:t>Are you involved in SRJC journalism?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264052" y="8052909"/>
            <a:ext cx="5402438" cy="464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38"/>
              </a:lnSpc>
            </a:pPr>
            <a:r>
              <a:rPr lang="en-US" sz="3438" b="1" spc="-171">
                <a:solidFill>
                  <a:srgbClr val="E12020"/>
                </a:solidFill>
                <a:latin typeface="Gotham Heavy"/>
                <a:ea typeface="Gotham Heavy"/>
                <a:cs typeface="Gotham Heavy"/>
                <a:sym typeface="Gotham Heavy"/>
              </a:rPr>
              <a:t>Are you a photographer?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19301" y="7548885"/>
            <a:ext cx="7525338" cy="446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84"/>
              </a:lnSpc>
            </a:pPr>
            <a:r>
              <a:rPr lang="en-US" sz="3384" b="1" spc="-169">
                <a:solidFill>
                  <a:srgbClr val="E12020"/>
                </a:solidFill>
                <a:latin typeface="Gotham Heavy"/>
                <a:ea typeface="Gotham Heavy"/>
                <a:cs typeface="Gotham Heavy"/>
                <a:sym typeface="Gotham Heavy"/>
              </a:rPr>
              <a:t>Are you passionate about advocacy?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3402042"/>
            <a:ext cx="6936984" cy="446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84"/>
              </a:lnSpc>
            </a:pPr>
            <a:r>
              <a:rPr lang="en-US" sz="3384" b="1" spc="-169">
                <a:solidFill>
                  <a:srgbClr val="E12020"/>
                </a:solidFill>
                <a:latin typeface="Gotham Bold"/>
                <a:ea typeface="Gotham Bold"/>
                <a:cs typeface="Gotham Bold"/>
                <a:sym typeface="Gotham Bold"/>
              </a:rPr>
              <a:t>Are you an exceptional notetaker?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823487" y="6258596"/>
            <a:ext cx="5712959" cy="899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38"/>
              </a:lnSpc>
            </a:pPr>
            <a:r>
              <a:rPr lang="en-US" sz="3438" b="1" spc="-171">
                <a:solidFill>
                  <a:srgbClr val="E12020"/>
                </a:solidFill>
                <a:latin typeface="Gotham Heavy"/>
                <a:ea typeface="Gotham Heavy"/>
                <a:cs typeface="Gotham Heavy"/>
                <a:sym typeface="Gotham Heavy"/>
              </a:rPr>
              <a:t>Do you have experience in hospitality or food service?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81970" y="9014934"/>
            <a:ext cx="6397659" cy="446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84"/>
              </a:lnSpc>
            </a:pPr>
            <a:r>
              <a:rPr lang="en-US" sz="3384" b="1" spc="-169">
                <a:solidFill>
                  <a:srgbClr val="E12020"/>
                </a:solidFill>
                <a:latin typeface="Gotham Bold"/>
                <a:ea typeface="Gotham Bold"/>
                <a:cs typeface="Gotham Bold"/>
                <a:sym typeface="Gotham Bold"/>
              </a:rPr>
              <a:t>Are you an audio tech wizard??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394185" y="3910810"/>
            <a:ext cx="7476308" cy="446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84"/>
              </a:lnSpc>
            </a:pPr>
            <a:r>
              <a:rPr lang="en-US" sz="3384" b="1" spc="-169">
                <a:solidFill>
                  <a:srgbClr val="E12020"/>
                </a:solidFill>
                <a:latin typeface="Gotham Heavy"/>
                <a:ea typeface="Gotham Heavy"/>
                <a:cs typeface="Gotham Heavy"/>
                <a:sym typeface="Gotham Heavy"/>
              </a:rPr>
              <a:t>Do you love urban planning puzzles?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2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9224" y="526746"/>
            <a:ext cx="15701842" cy="8832286"/>
            <a:chOff x="0" y="0"/>
            <a:chExt cx="20935790" cy="1177638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44873" b="17649"/>
            <a:stretch>
              <a:fillRect/>
            </a:stretch>
          </p:blipFill>
          <p:spPr>
            <a:xfrm>
              <a:off x="0" y="0"/>
              <a:ext cx="20935790" cy="11776382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>
            <a:off x="2121961" y="3171363"/>
            <a:ext cx="3315227" cy="3543052"/>
          </a:xfrm>
          <a:custGeom>
            <a:avLst/>
            <a:gdLst/>
            <a:ahLst/>
            <a:cxnLst/>
            <a:rect l="l" t="t" r="r" b="b"/>
            <a:pathLst>
              <a:path w="5238888" h="5238888">
                <a:moveTo>
                  <a:pt x="0" y="0"/>
                </a:moveTo>
                <a:lnTo>
                  <a:pt x="5238888" y="0"/>
                </a:lnTo>
                <a:lnTo>
                  <a:pt x="5238888" y="5238888"/>
                </a:lnTo>
                <a:lnTo>
                  <a:pt x="0" y="52388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825344" y="6919036"/>
            <a:ext cx="4881282" cy="12246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2800" b="1" spc="-72" dirty="0">
                <a:solidFill>
                  <a:srgbClr val="FCE08B"/>
                </a:solidFill>
                <a:highlight>
                  <a:srgbClr val="808000"/>
                </a:highlight>
                <a:latin typeface="DM Sans Bold"/>
                <a:ea typeface="DM Sans Bold"/>
                <a:cs typeface="DM Sans Bold"/>
                <a:sym typeface="DM Sans Bold"/>
              </a:rPr>
              <a:t>SIGN UP TO BE A VOLUNTEER! AT OUR CONFERENCE!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779574" y="1374468"/>
            <a:ext cx="7759005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40"/>
              </a:lnSpc>
              <a:spcBef>
                <a:spcPct val="0"/>
              </a:spcBef>
            </a:pPr>
            <a:r>
              <a:rPr lang="en-US" sz="3600" b="1" spc="-72" dirty="0">
                <a:solidFill>
                  <a:srgbClr val="FCE08B"/>
                </a:solidFill>
                <a:highlight>
                  <a:srgbClr val="808000"/>
                </a:highlight>
                <a:latin typeface="DM Sans Bold"/>
                <a:ea typeface="DM Sans Bold"/>
                <a:cs typeface="DM Sans Bold"/>
                <a:sym typeface="DM Sans Bold"/>
              </a:rPr>
              <a:t>Are you available Friday April 10th  ?</a:t>
            </a:r>
            <a:r>
              <a:rPr lang="en-US" sz="3600" b="1" spc="-72" dirty="0">
                <a:solidFill>
                  <a:srgbClr val="FCE08B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144252" y="2431664"/>
            <a:ext cx="3783541" cy="18951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2200" b="1" spc="-72" dirty="0">
                <a:solidFill>
                  <a:srgbClr val="FCE08B"/>
                </a:solidFill>
                <a:highlight>
                  <a:srgbClr val="808000"/>
                </a:highlight>
                <a:latin typeface="DM Sans Bold"/>
                <a:ea typeface="DM Sans Bold"/>
                <a:cs typeface="DM Sans Bold"/>
                <a:sym typeface="DM Sans Bold"/>
              </a:rPr>
              <a:t>Free lunch! Free Parking! Your instructors may be offering extra credit! Ask them!</a:t>
            </a:r>
            <a:endParaRPr lang="en-US" sz="3600" b="1" spc="-72" dirty="0">
              <a:solidFill>
                <a:srgbClr val="FCE08B"/>
              </a:solidFill>
              <a:highlight>
                <a:srgbClr val="808000"/>
              </a:highlight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314121" y="6588125"/>
            <a:ext cx="5421738" cy="1587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44"/>
              </a:lnSpc>
              <a:spcBef>
                <a:spcPct val="0"/>
              </a:spcBef>
            </a:pPr>
            <a:r>
              <a:rPr lang="en-US" sz="2200" b="1" spc="-60" dirty="0">
                <a:solidFill>
                  <a:srgbClr val="FCE08B"/>
                </a:solidFill>
                <a:highlight>
                  <a:srgbClr val="808000"/>
                </a:highlight>
                <a:latin typeface="DM Sans Bold"/>
                <a:ea typeface="DM Sans Bold"/>
                <a:cs typeface="DM Sans Bold"/>
                <a:sym typeface="DM Sans Bold"/>
              </a:rPr>
              <a:t>We could have so much fun together  demanding functional transit  from our local representatives!</a:t>
            </a:r>
            <a:r>
              <a:rPr lang="en-US" sz="2200" b="1" spc="-60" dirty="0">
                <a:solidFill>
                  <a:srgbClr val="FCE08B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2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11857" y="978713"/>
            <a:ext cx="16064286" cy="1166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799"/>
              </a:lnSpc>
            </a:pPr>
            <a:r>
              <a:rPr lang="en-US" sz="8799" b="1" spc="-439">
                <a:solidFill>
                  <a:srgbClr val="FCE08B"/>
                </a:solidFill>
                <a:latin typeface="Gotham Heavy"/>
                <a:ea typeface="Gotham Heavy"/>
                <a:cs typeface="Gotham Heavy"/>
                <a:sym typeface="Gotham Heavy"/>
              </a:rPr>
              <a:t>Other ways to support us??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479813" y="4930565"/>
            <a:ext cx="5700178" cy="2004106"/>
            <a:chOff x="0" y="0"/>
            <a:chExt cx="7600237" cy="2672142"/>
          </a:xfrm>
        </p:grpSpPr>
        <p:sp>
          <p:nvSpPr>
            <p:cNvPr id="4" name="TextBox 4"/>
            <p:cNvSpPr txBox="1"/>
            <p:nvPr/>
          </p:nvSpPr>
          <p:spPr>
            <a:xfrm>
              <a:off x="0" y="76200"/>
              <a:ext cx="7600237" cy="1405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99"/>
                </a:lnSpc>
              </a:pPr>
              <a:r>
                <a:rPr lang="en-US" sz="3999" b="1" spc="-199">
                  <a:solidFill>
                    <a:srgbClr val="FCE08B"/>
                  </a:solidFill>
                  <a:latin typeface="Gotham Heavy"/>
                  <a:ea typeface="Gotham Heavy"/>
                  <a:cs typeface="Gotham Heavy"/>
                  <a:sym typeface="Gotham Heavy"/>
                </a:rPr>
                <a:t>Fill out our SRJC transportation Survey!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770166"/>
              <a:ext cx="6693837" cy="901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678"/>
                </a:lnSpc>
              </a:pPr>
              <a:r>
                <a:rPr lang="en-US" sz="2232" spc="-44">
                  <a:solidFill>
                    <a:srgbClr val="FFFDFB"/>
                  </a:solidFill>
                  <a:latin typeface="DM Sans"/>
                  <a:ea typeface="DM Sans"/>
                  <a:cs typeface="DM Sans"/>
                  <a:sym typeface="DM Sans"/>
                </a:rPr>
                <a:t>Your voices are vital in creating regional change!!! Your Input matters!!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673725" y="2938879"/>
            <a:ext cx="4782890" cy="6387648"/>
            <a:chOff x="0" y="0"/>
            <a:chExt cx="21909659" cy="29260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909660" cy="29260800"/>
            </a:xfrm>
            <a:custGeom>
              <a:avLst/>
              <a:gdLst/>
              <a:ahLst/>
              <a:cxnLst/>
              <a:rect l="l" t="t" r="r" b="b"/>
              <a:pathLst>
                <a:path w="21909660" h="29260800">
                  <a:moveTo>
                    <a:pt x="0" y="0"/>
                  </a:moveTo>
                  <a:lnTo>
                    <a:pt x="21909660" y="0"/>
                  </a:lnTo>
                  <a:lnTo>
                    <a:pt x="21909660" y="29260800"/>
                  </a:lnTo>
                  <a:lnTo>
                    <a:pt x="0" y="29260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066" r="-164" b="-305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>
            <a:off x="6867595" y="3140396"/>
            <a:ext cx="4354839" cy="5868343"/>
          </a:xfrm>
          <a:custGeom>
            <a:avLst/>
            <a:gdLst/>
            <a:ahLst/>
            <a:cxnLst/>
            <a:rect l="l" t="t" r="r" b="b"/>
            <a:pathLst>
              <a:path w="4354839" h="5868343">
                <a:moveTo>
                  <a:pt x="0" y="0"/>
                </a:moveTo>
                <a:lnTo>
                  <a:pt x="4354839" y="0"/>
                </a:lnTo>
                <a:lnTo>
                  <a:pt x="4354839" y="5868343"/>
                </a:lnTo>
                <a:lnTo>
                  <a:pt x="0" y="58683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7329985" y="5344643"/>
            <a:ext cx="3460405" cy="1384715"/>
            <a:chOff x="0" y="0"/>
            <a:chExt cx="15900400" cy="63627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900400" cy="6362700"/>
            </a:xfrm>
            <a:custGeom>
              <a:avLst/>
              <a:gdLst/>
              <a:ahLst/>
              <a:cxnLst/>
              <a:rect l="l" t="t" r="r" b="b"/>
              <a:pathLst>
                <a:path w="15900400" h="6362700">
                  <a:moveTo>
                    <a:pt x="0" y="0"/>
                  </a:moveTo>
                  <a:lnTo>
                    <a:pt x="15900400" y="0"/>
                  </a:lnTo>
                  <a:lnTo>
                    <a:pt x="15900400" y="6362700"/>
                  </a:lnTo>
                  <a:lnTo>
                    <a:pt x="0" y="6362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5956" t="-85954" r="-4267" b="-8949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007280" y="3914570"/>
            <a:ext cx="4115781" cy="56632"/>
            <a:chOff x="0" y="0"/>
            <a:chExt cx="14183868" cy="19516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183871" cy="195195"/>
            </a:xfrm>
            <a:custGeom>
              <a:avLst/>
              <a:gdLst/>
              <a:ahLst/>
              <a:cxnLst/>
              <a:rect l="l" t="t" r="r" b="b"/>
              <a:pathLst>
                <a:path w="14183871" h="195195">
                  <a:moveTo>
                    <a:pt x="0" y="0"/>
                  </a:moveTo>
                  <a:lnTo>
                    <a:pt x="14183871" y="0"/>
                  </a:lnTo>
                  <a:lnTo>
                    <a:pt x="14183871" y="195195"/>
                  </a:lnTo>
                  <a:lnTo>
                    <a:pt x="0" y="1951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7007280" y="3198803"/>
            <a:ext cx="4172936" cy="2083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7"/>
              </a:lnSpc>
            </a:pPr>
            <a:r>
              <a:rPr lang="en-US" sz="4519" spc="171">
                <a:solidFill>
                  <a:srgbClr val="000000"/>
                </a:solidFill>
                <a:latin typeface="Norwester"/>
                <a:ea typeface="Norwester"/>
                <a:cs typeface="Norwester"/>
                <a:sym typeface="Norwester"/>
              </a:rPr>
              <a:t>TRANSIT SURVEY</a:t>
            </a:r>
          </a:p>
          <a:p>
            <a:pPr algn="ctr">
              <a:lnSpc>
                <a:spcPts val="3175"/>
              </a:lnSpc>
            </a:pPr>
            <a:r>
              <a:rPr lang="en-US" sz="2279" b="1" spc="107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SRJC TRANSIT ACCESS CLUB SPRING 2026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574985" y="6641518"/>
            <a:ext cx="2328065" cy="293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3"/>
              </a:lnSpc>
            </a:pPr>
            <a:r>
              <a:rPr lang="en-US" sz="1673" spc="463">
                <a:solidFill>
                  <a:srgbClr val="000000"/>
                </a:solidFill>
                <a:latin typeface="Norwester"/>
                <a:ea typeface="Norwester"/>
                <a:cs typeface="Norwester"/>
                <a:sym typeface="Norwester"/>
              </a:rPr>
              <a:t>TRANSIT ACCESS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917552" y="6641518"/>
            <a:ext cx="609388" cy="293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3"/>
              </a:lnSpc>
            </a:pPr>
            <a:r>
              <a:rPr lang="en-US" sz="1673" spc="456">
                <a:solidFill>
                  <a:srgbClr val="000000"/>
                </a:solidFill>
                <a:latin typeface="Norwester"/>
                <a:ea typeface="Norwester"/>
                <a:cs typeface="Norwester"/>
                <a:sym typeface="Norwester"/>
              </a:rPr>
              <a:t>CLUB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994750" y="8662341"/>
            <a:ext cx="2142400" cy="205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56"/>
              </a:lnSpc>
            </a:pPr>
            <a:r>
              <a:rPr lang="en-US" sz="1182" b="1" spc="52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INSTAGRAM: @transit_srjc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3073449" y="3140396"/>
            <a:ext cx="4548461" cy="6074567"/>
            <a:chOff x="0" y="0"/>
            <a:chExt cx="21909646" cy="29260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1909660" cy="29260800"/>
            </a:xfrm>
            <a:custGeom>
              <a:avLst/>
              <a:gdLst/>
              <a:ahLst/>
              <a:cxnLst/>
              <a:rect l="l" t="t" r="r" b="b"/>
              <a:pathLst>
                <a:path w="21909660" h="29260800">
                  <a:moveTo>
                    <a:pt x="0" y="0"/>
                  </a:moveTo>
                  <a:lnTo>
                    <a:pt x="21909660" y="0"/>
                  </a:lnTo>
                  <a:lnTo>
                    <a:pt x="21909660" y="29260800"/>
                  </a:lnTo>
                  <a:lnTo>
                    <a:pt x="0" y="29260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64" t="-3066" b="-305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Freeform 19"/>
          <p:cNvSpPr/>
          <p:nvPr/>
        </p:nvSpPr>
        <p:spPr>
          <a:xfrm>
            <a:off x="13284448" y="3396571"/>
            <a:ext cx="4119000" cy="5562753"/>
          </a:xfrm>
          <a:custGeom>
            <a:avLst/>
            <a:gdLst/>
            <a:ahLst/>
            <a:cxnLst/>
            <a:rect l="l" t="t" r="r" b="b"/>
            <a:pathLst>
              <a:path w="4119000" h="5562753">
                <a:moveTo>
                  <a:pt x="0" y="0"/>
                </a:moveTo>
                <a:lnTo>
                  <a:pt x="4118999" y="0"/>
                </a:lnTo>
                <a:lnTo>
                  <a:pt x="4118999" y="5562754"/>
                </a:lnTo>
                <a:lnTo>
                  <a:pt x="0" y="55627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0" name="Group 20"/>
          <p:cNvGrpSpPr/>
          <p:nvPr/>
        </p:nvGrpSpPr>
        <p:grpSpPr>
          <a:xfrm>
            <a:off x="13838841" y="5531573"/>
            <a:ext cx="3010918" cy="1202258"/>
            <a:chOff x="0" y="0"/>
            <a:chExt cx="14503400" cy="57912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4503400" cy="5791200"/>
            </a:xfrm>
            <a:custGeom>
              <a:avLst/>
              <a:gdLst/>
              <a:ahLst/>
              <a:cxnLst/>
              <a:rect l="l" t="t" r="r" b="b"/>
              <a:pathLst>
                <a:path w="14503400" h="5791200">
                  <a:moveTo>
                    <a:pt x="0" y="0"/>
                  </a:moveTo>
                  <a:lnTo>
                    <a:pt x="14503400" y="0"/>
                  </a:lnTo>
                  <a:lnTo>
                    <a:pt x="14503400" y="5791200"/>
                  </a:lnTo>
                  <a:lnTo>
                    <a:pt x="0" y="579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5953" t="-86096" r="-4292" b="-9000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3367440" y="4415390"/>
            <a:ext cx="3899943" cy="36168"/>
            <a:chOff x="0" y="0"/>
            <a:chExt cx="14089329" cy="13067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089377" cy="130685"/>
            </a:xfrm>
            <a:custGeom>
              <a:avLst/>
              <a:gdLst/>
              <a:ahLst/>
              <a:cxnLst/>
              <a:rect l="l" t="t" r="r" b="b"/>
              <a:pathLst>
                <a:path w="14089377" h="130685">
                  <a:moveTo>
                    <a:pt x="0" y="0"/>
                  </a:moveTo>
                  <a:lnTo>
                    <a:pt x="14089377" y="0"/>
                  </a:lnTo>
                  <a:lnTo>
                    <a:pt x="14089377" y="130685"/>
                  </a:lnTo>
                  <a:lnTo>
                    <a:pt x="0" y="13068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4014495" y="3890942"/>
            <a:ext cx="2605858" cy="36168"/>
            <a:chOff x="0" y="0"/>
            <a:chExt cx="9414193" cy="13067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9414132" cy="130685"/>
            </a:xfrm>
            <a:custGeom>
              <a:avLst/>
              <a:gdLst/>
              <a:ahLst/>
              <a:cxnLst/>
              <a:rect l="l" t="t" r="r" b="b"/>
              <a:pathLst>
                <a:path w="9414132" h="130685">
                  <a:moveTo>
                    <a:pt x="0" y="0"/>
                  </a:moveTo>
                  <a:lnTo>
                    <a:pt x="9414132" y="0"/>
                  </a:lnTo>
                  <a:lnTo>
                    <a:pt x="9414132" y="130685"/>
                  </a:lnTo>
                  <a:lnTo>
                    <a:pt x="0" y="13068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Freeform 26"/>
          <p:cNvSpPr/>
          <p:nvPr/>
        </p:nvSpPr>
        <p:spPr>
          <a:xfrm>
            <a:off x="14592040" y="7056039"/>
            <a:ext cx="1518739" cy="1518739"/>
          </a:xfrm>
          <a:custGeom>
            <a:avLst/>
            <a:gdLst/>
            <a:ahLst/>
            <a:cxnLst/>
            <a:rect l="l" t="t" r="r" b="b"/>
            <a:pathLst>
              <a:path w="1518739" h="1518739">
                <a:moveTo>
                  <a:pt x="0" y="0"/>
                </a:moveTo>
                <a:lnTo>
                  <a:pt x="1518740" y="0"/>
                </a:lnTo>
                <a:lnTo>
                  <a:pt x="1518740" y="1518740"/>
                </a:lnTo>
                <a:lnTo>
                  <a:pt x="0" y="15187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TextBox 27"/>
          <p:cNvSpPr txBox="1"/>
          <p:nvPr/>
        </p:nvSpPr>
        <p:spPr>
          <a:xfrm>
            <a:off x="13367440" y="3411537"/>
            <a:ext cx="3977937" cy="1041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8"/>
              </a:lnSpc>
            </a:pPr>
            <a:r>
              <a:rPr lang="en-US" sz="2957">
                <a:solidFill>
                  <a:srgbClr val="000000"/>
                </a:solidFill>
                <a:latin typeface="Norwester"/>
                <a:ea typeface="Norwester"/>
                <a:cs typeface="Norwester"/>
                <a:sym typeface="Norwester"/>
              </a:rPr>
              <a:t>Preguntas de la Encuesta de Transporte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4278037" y="4466410"/>
            <a:ext cx="55030" cy="350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25"/>
              </a:lnSpc>
            </a:pPr>
            <a:r>
              <a:rPr lang="en-US" sz="1801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3863253" y="4504510"/>
            <a:ext cx="2966501" cy="949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9"/>
              </a:lnSpc>
            </a:pPr>
            <a:r>
              <a:rPr lang="en-US" sz="1801" b="1" spc="7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Por SRJC Transit Access Club: Primavera 2026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4035703" y="6684402"/>
            <a:ext cx="2029831" cy="260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42"/>
              </a:lnSpc>
            </a:pPr>
            <a:r>
              <a:rPr lang="en-US" sz="1459" spc="404">
                <a:solidFill>
                  <a:srgbClr val="000000"/>
                </a:solidFill>
                <a:latin typeface="Norwester"/>
                <a:ea typeface="Norwester"/>
                <a:cs typeface="Norwester"/>
                <a:sym typeface="Norwester"/>
              </a:rPr>
              <a:t>TRANSIT ACCESS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6078179" y="6684402"/>
            <a:ext cx="531324" cy="260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42"/>
              </a:lnSpc>
            </a:pPr>
            <a:r>
              <a:rPr lang="en-US" sz="1459" spc="398">
                <a:solidFill>
                  <a:srgbClr val="000000"/>
                </a:solidFill>
                <a:latin typeface="Norwester"/>
                <a:ea typeface="Norwester"/>
                <a:cs typeface="Norwester"/>
                <a:sym typeface="Norwester"/>
              </a:rPr>
              <a:t>CLUB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4342084" y="8655115"/>
            <a:ext cx="2043670" cy="187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79"/>
              </a:lnSpc>
            </a:pPr>
            <a:r>
              <a:rPr lang="en-US" sz="1128" b="1" spc="4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INSTAGRAM: @transit_srjc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0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97864" y="1028700"/>
            <a:ext cx="6961436" cy="1936859"/>
            <a:chOff x="0" y="0"/>
            <a:chExt cx="2030345" cy="5648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30345" cy="564897"/>
            </a:xfrm>
            <a:custGeom>
              <a:avLst/>
              <a:gdLst/>
              <a:ahLst/>
              <a:cxnLst/>
              <a:rect l="l" t="t" r="r" b="b"/>
              <a:pathLst>
                <a:path w="2030345" h="564897">
                  <a:moveTo>
                    <a:pt x="0" y="0"/>
                  </a:moveTo>
                  <a:lnTo>
                    <a:pt x="2030345" y="0"/>
                  </a:lnTo>
                  <a:lnTo>
                    <a:pt x="2030345" y="564897"/>
                  </a:lnTo>
                  <a:lnTo>
                    <a:pt x="0" y="564897"/>
                  </a:lnTo>
                  <a:close/>
                </a:path>
              </a:pathLst>
            </a:custGeom>
            <a:solidFill>
              <a:srgbClr val="FFFDF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030345" cy="6125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912209" y="4236928"/>
            <a:ext cx="8883429" cy="1785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886"/>
              </a:lnSpc>
            </a:pPr>
            <a:r>
              <a:rPr lang="en-US" sz="6886" b="1" spc="-344">
                <a:solidFill>
                  <a:srgbClr val="E12020"/>
                </a:solidFill>
                <a:latin typeface="Gotham Heavy"/>
                <a:ea typeface="Gotham Heavy"/>
                <a:cs typeface="Gotham Heavy"/>
                <a:sym typeface="Gotham Heavy"/>
              </a:rPr>
              <a:t>even more ways you can support TAC!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857519" y="1846317"/>
            <a:ext cx="6188116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99"/>
              </a:lnSpc>
              <a:spcBef>
                <a:spcPct val="0"/>
              </a:spcBef>
            </a:pPr>
            <a:r>
              <a:rPr lang="en-US" sz="2499" b="1" spc="-124">
                <a:solidFill>
                  <a:srgbClr val="E12020"/>
                </a:solidFill>
                <a:latin typeface="Gotham Heavy"/>
                <a:ea typeface="Gotham Heavy"/>
                <a:cs typeface="Gotham Heavy"/>
                <a:sym typeface="Gotham Heavy"/>
              </a:rPr>
              <a:t>Fill out our SRJC transportation survey!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0297864" y="7321441"/>
            <a:ext cx="6961436" cy="1936859"/>
            <a:chOff x="0" y="0"/>
            <a:chExt cx="2030345" cy="56489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30345" cy="564897"/>
            </a:xfrm>
            <a:custGeom>
              <a:avLst/>
              <a:gdLst/>
              <a:ahLst/>
              <a:cxnLst/>
              <a:rect l="l" t="t" r="r" b="b"/>
              <a:pathLst>
                <a:path w="2030345" h="564897">
                  <a:moveTo>
                    <a:pt x="0" y="0"/>
                  </a:moveTo>
                  <a:lnTo>
                    <a:pt x="2030345" y="0"/>
                  </a:lnTo>
                  <a:lnTo>
                    <a:pt x="2030345" y="564897"/>
                  </a:lnTo>
                  <a:lnTo>
                    <a:pt x="0" y="564897"/>
                  </a:lnTo>
                  <a:close/>
                </a:path>
              </a:pathLst>
            </a:custGeom>
            <a:solidFill>
              <a:srgbClr val="FFFDF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030345" cy="6125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97864" y="5223861"/>
            <a:ext cx="6961436" cy="1936859"/>
            <a:chOff x="0" y="0"/>
            <a:chExt cx="2030345" cy="56489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030345" cy="564897"/>
            </a:xfrm>
            <a:custGeom>
              <a:avLst/>
              <a:gdLst/>
              <a:ahLst/>
              <a:cxnLst/>
              <a:rect l="l" t="t" r="r" b="b"/>
              <a:pathLst>
                <a:path w="2030345" h="564897">
                  <a:moveTo>
                    <a:pt x="0" y="0"/>
                  </a:moveTo>
                  <a:lnTo>
                    <a:pt x="2030345" y="0"/>
                  </a:lnTo>
                  <a:lnTo>
                    <a:pt x="2030345" y="564897"/>
                  </a:lnTo>
                  <a:lnTo>
                    <a:pt x="0" y="564897"/>
                  </a:lnTo>
                  <a:close/>
                </a:path>
              </a:pathLst>
            </a:custGeom>
            <a:solidFill>
              <a:srgbClr val="FFFDF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2030345" cy="6125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297864" y="3126280"/>
            <a:ext cx="6961436" cy="1936859"/>
            <a:chOff x="0" y="0"/>
            <a:chExt cx="2030345" cy="56489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030345" cy="564897"/>
            </a:xfrm>
            <a:custGeom>
              <a:avLst/>
              <a:gdLst/>
              <a:ahLst/>
              <a:cxnLst/>
              <a:rect l="l" t="t" r="r" b="b"/>
              <a:pathLst>
                <a:path w="2030345" h="564897">
                  <a:moveTo>
                    <a:pt x="0" y="0"/>
                  </a:moveTo>
                  <a:lnTo>
                    <a:pt x="2030345" y="0"/>
                  </a:lnTo>
                  <a:lnTo>
                    <a:pt x="2030345" y="564897"/>
                  </a:lnTo>
                  <a:lnTo>
                    <a:pt x="0" y="564897"/>
                  </a:lnTo>
                  <a:close/>
                </a:path>
              </a:pathLst>
            </a:custGeom>
            <a:solidFill>
              <a:srgbClr val="FFFDF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2030345" cy="6125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0671451" y="3943897"/>
            <a:ext cx="6188116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99"/>
              </a:lnSpc>
              <a:spcBef>
                <a:spcPct val="0"/>
              </a:spcBef>
            </a:pPr>
            <a:r>
              <a:rPr lang="en-US" sz="2499" b="1" spc="-124">
                <a:solidFill>
                  <a:srgbClr val="E12020"/>
                </a:solidFill>
                <a:latin typeface="Gotham Heavy"/>
                <a:ea typeface="Gotham Heavy"/>
                <a:cs typeface="Gotham Heavy"/>
                <a:sym typeface="Gotham Heavy"/>
              </a:rPr>
              <a:t>Follow us on instagram!  @transit_srjc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463000" y="5604923"/>
            <a:ext cx="4605019" cy="962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85"/>
              </a:lnSpc>
              <a:spcBef>
                <a:spcPct val="0"/>
              </a:spcBef>
            </a:pPr>
            <a:r>
              <a:rPr lang="en-US" sz="2485" b="1" u="none" strike="noStrike" spc="-124">
                <a:solidFill>
                  <a:srgbClr val="E12020"/>
                </a:solidFill>
                <a:latin typeface="Gotham Heavy"/>
                <a:ea typeface="Gotham Heavy"/>
                <a:cs typeface="Gotham Heavy"/>
                <a:sym typeface="Gotham Heavy"/>
              </a:rPr>
              <a:t>Come to our weekly meetings! </a:t>
            </a:r>
          </a:p>
          <a:p>
            <a:pPr marL="0" lvl="0" indent="0" algn="l">
              <a:lnSpc>
                <a:spcPts val="2485"/>
              </a:lnSpc>
              <a:spcBef>
                <a:spcPct val="0"/>
              </a:spcBef>
            </a:pPr>
            <a:endParaRPr lang="en-US" sz="2485" b="1" u="none" strike="noStrike" spc="-124">
              <a:solidFill>
                <a:srgbClr val="E12020"/>
              </a:solidFill>
              <a:latin typeface="Gotham Heavy"/>
              <a:ea typeface="Gotham Heavy"/>
              <a:cs typeface="Gotham Heavy"/>
              <a:sym typeface="Gotham Heavy"/>
            </a:endParaRPr>
          </a:p>
          <a:p>
            <a:pPr marL="0" lvl="0" indent="0" algn="l">
              <a:lnSpc>
                <a:spcPts val="2485"/>
              </a:lnSpc>
              <a:spcBef>
                <a:spcPct val="0"/>
              </a:spcBef>
            </a:pPr>
            <a:endParaRPr lang="en-US" sz="2485" b="1" u="none" strike="noStrike" spc="-124">
              <a:solidFill>
                <a:srgbClr val="E12020"/>
              </a:solidFill>
              <a:latin typeface="Gotham Heavy"/>
              <a:ea typeface="Gotham Heavy"/>
              <a:cs typeface="Gotham Heavy"/>
              <a:sym typeface="Gotham Heavy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11228222" y="6214700"/>
            <a:ext cx="5446711" cy="2817770"/>
            <a:chOff x="0" y="0"/>
            <a:chExt cx="7262281" cy="3757026"/>
          </a:xfrm>
        </p:grpSpPr>
        <p:sp>
          <p:nvSpPr>
            <p:cNvPr id="19" name="TextBox 19"/>
            <p:cNvSpPr txBox="1"/>
            <p:nvPr/>
          </p:nvSpPr>
          <p:spPr>
            <a:xfrm>
              <a:off x="0" y="1913178"/>
              <a:ext cx="7262281" cy="1303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499"/>
                </a:lnSpc>
                <a:spcBef>
                  <a:spcPct val="0"/>
                </a:spcBef>
              </a:pPr>
              <a:r>
                <a:rPr lang="en-US" sz="2499" b="1" spc="-124">
                  <a:solidFill>
                    <a:srgbClr val="E12020"/>
                  </a:solidFill>
                  <a:latin typeface="Gotham Heavy"/>
                  <a:ea typeface="Gotham Heavy"/>
                  <a:cs typeface="Gotham Heavy"/>
                  <a:sym typeface="Gotham Heavy"/>
                </a:rPr>
                <a:t>Check out our club page on the ICC website for all relevant info or email the club email!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037968" y="3316759"/>
              <a:ext cx="4955686" cy="440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799"/>
                </a:lnSpc>
                <a:spcBef>
                  <a:spcPct val="0"/>
                </a:spcBef>
              </a:pPr>
              <a:r>
                <a:rPr lang="en-US" sz="1999" spc="-39">
                  <a:solidFill>
                    <a:srgbClr val="401804"/>
                  </a:solidFill>
                  <a:latin typeface="DM Sans"/>
                  <a:ea typeface="DM Sans"/>
                  <a:cs typeface="DM Sans"/>
                  <a:sym typeface="DM Sans"/>
                </a:rPr>
                <a:t>TransitAccessClub@gmail.com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7031621" cy="440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799"/>
                </a:lnSpc>
                <a:spcBef>
                  <a:spcPct val="0"/>
                </a:spcBef>
              </a:pPr>
              <a:r>
                <a:rPr lang="en-US" sz="1999" spc="-39">
                  <a:solidFill>
                    <a:srgbClr val="401804"/>
                  </a:solidFill>
                  <a:latin typeface="DM Sans"/>
                  <a:ea typeface="DM Sans"/>
                  <a:cs typeface="DM Sans"/>
                  <a:sym typeface="DM Sans"/>
                </a:rPr>
                <a:t>Friday at noon (on Petaluma campus or zoom)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2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024208" y="2574197"/>
            <a:ext cx="10239584" cy="919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32"/>
              </a:lnSpc>
              <a:spcBef>
                <a:spcPct val="0"/>
              </a:spcBef>
            </a:pPr>
            <a:r>
              <a:rPr lang="en-US" sz="3027" b="1" spc="-151">
                <a:solidFill>
                  <a:srgbClr val="FCE08B"/>
                </a:solidFill>
                <a:latin typeface="Gotham Heavy"/>
                <a:ea typeface="Gotham Heavy"/>
                <a:cs typeface="Gotham Heavy"/>
                <a:sym typeface="Gotham Heavy"/>
              </a:rPr>
              <a:t>Currently, m</a:t>
            </a:r>
            <a:r>
              <a:rPr lang="en-US" sz="3027" b="1" u="none" strike="noStrike" spc="-151">
                <a:solidFill>
                  <a:srgbClr val="FCE08B"/>
                </a:solidFill>
                <a:latin typeface="Gotham Heavy"/>
                <a:ea typeface="Gotham Heavy"/>
                <a:cs typeface="Gotham Heavy"/>
                <a:sym typeface="Gotham Heavy"/>
              </a:rPr>
              <a:t>ost students who use public transportation only use it because they don’t have another option…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266467" y="4162425"/>
            <a:ext cx="6370505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l">
              <a:lnSpc>
                <a:spcPts val="3840"/>
              </a:lnSpc>
              <a:buFont typeface="Arial"/>
              <a:buChar char="•"/>
            </a:pPr>
            <a:r>
              <a:rPr lang="en-US" sz="3200" b="1" spc="-160">
                <a:solidFill>
                  <a:srgbClr val="FCE08B"/>
                </a:solidFill>
                <a:latin typeface="Gotham Heavy"/>
                <a:ea typeface="Gotham Heavy"/>
                <a:cs typeface="Gotham Heavy"/>
                <a:sym typeface="Gotham Heavy"/>
              </a:rPr>
              <a:t>Access to affordable transit means access to education.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562983" y="3964776"/>
            <a:ext cx="6358474" cy="1786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73"/>
              </a:lnSpc>
            </a:pPr>
            <a:endParaRPr/>
          </a:p>
          <a:p>
            <a:pPr marL="642993" lvl="1" indent="-321497" algn="l">
              <a:lnSpc>
                <a:spcPts val="3573"/>
              </a:lnSpc>
              <a:buFont typeface="Arial"/>
              <a:buChar char="•"/>
            </a:pPr>
            <a:r>
              <a:rPr lang="en-US" sz="2978" b="1" u="none" strike="noStrike" spc="-148">
                <a:solidFill>
                  <a:srgbClr val="FCE08B"/>
                </a:solidFill>
                <a:latin typeface="Gotham Heavy"/>
                <a:ea typeface="Gotham Heavy"/>
                <a:cs typeface="Gotham Heavy"/>
                <a:sym typeface="Gotham Heavy"/>
              </a:rPr>
              <a:t>Access to efficient transit means access to employment.</a:t>
            </a:r>
          </a:p>
          <a:p>
            <a:pPr algn="l">
              <a:lnSpc>
                <a:spcPts val="3573"/>
              </a:lnSpc>
            </a:pPr>
            <a:endParaRPr lang="en-US" sz="2978" b="1" u="none" strike="noStrike" spc="-148">
              <a:solidFill>
                <a:srgbClr val="FCE08B"/>
              </a:solidFill>
              <a:latin typeface="Gotham Heavy"/>
              <a:ea typeface="Gotham Heavy"/>
              <a:cs typeface="Gotham Heavy"/>
              <a:sym typeface="Gotham Heavy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92937" y="6223051"/>
            <a:ext cx="6517564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3576" lvl="1" indent="-326788" algn="l">
              <a:lnSpc>
                <a:spcPts val="3632"/>
              </a:lnSpc>
              <a:buFont typeface="Arial"/>
              <a:buChar char="•"/>
            </a:pPr>
            <a:r>
              <a:rPr lang="en-US" sz="3027" b="1" spc="-151">
                <a:solidFill>
                  <a:srgbClr val="FCE08B"/>
                </a:solidFill>
                <a:latin typeface="Gotham Heavy"/>
                <a:ea typeface="Gotham Heavy"/>
                <a:cs typeface="Gotham Heavy"/>
                <a:sym typeface="Gotham Heavy"/>
              </a:rPr>
              <a:t> Acce</a:t>
            </a:r>
            <a:r>
              <a:rPr lang="en-US" sz="3027" b="1" u="none" strike="noStrike" spc="-151">
                <a:solidFill>
                  <a:srgbClr val="FCE08B"/>
                </a:solidFill>
                <a:latin typeface="Gotham Heavy"/>
                <a:ea typeface="Gotham Heavy"/>
                <a:cs typeface="Gotham Heavy"/>
                <a:sym typeface="Gotham Heavy"/>
              </a:rPr>
              <a:t>ss to reliable transit means access to affordable housing.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724031" y="6223051"/>
            <a:ext cx="6517564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3576" lvl="1" indent="-326788" algn="l">
              <a:lnSpc>
                <a:spcPts val="3632"/>
              </a:lnSpc>
              <a:buFont typeface="Arial"/>
              <a:buChar char="•"/>
            </a:pPr>
            <a:r>
              <a:rPr lang="en-US" sz="3027" b="1" spc="-151">
                <a:solidFill>
                  <a:srgbClr val="FCE08B"/>
                </a:solidFill>
                <a:latin typeface="Gotham Heavy"/>
                <a:ea typeface="Gotham Heavy"/>
                <a:cs typeface="Gotham Heavy"/>
                <a:sym typeface="Gotham Heavy"/>
              </a:rPr>
              <a:t> Access to reliable transit mean</a:t>
            </a:r>
            <a:r>
              <a:rPr lang="en-US" sz="3027" b="1" u="none" strike="noStrike" spc="-151">
                <a:solidFill>
                  <a:srgbClr val="FCE08B"/>
                </a:solidFill>
                <a:latin typeface="Gotham Heavy"/>
                <a:ea typeface="Gotham Heavy"/>
                <a:cs typeface="Gotham Heavy"/>
                <a:sym typeface="Gotham Heavy"/>
              </a:rPr>
              <a:t>s access to medical care.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573649" y="735632"/>
            <a:ext cx="5140701" cy="671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82"/>
              </a:lnSpc>
              <a:spcBef>
                <a:spcPct val="0"/>
              </a:spcBef>
            </a:pPr>
            <a:r>
              <a:rPr lang="en-US" sz="4982" b="1" spc="-249">
                <a:solidFill>
                  <a:srgbClr val="FCE08B"/>
                </a:solidFill>
                <a:latin typeface="Gotham Heavy"/>
                <a:ea typeface="Gotham Heavy"/>
                <a:cs typeface="Gotham Heavy"/>
                <a:sym typeface="Gotham Heavy"/>
              </a:rPr>
              <a:t>Closing thoughts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0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81520" y="1722123"/>
            <a:ext cx="12724960" cy="22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7029"/>
              </a:lnSpc>
              <a:spcBef>
                <a:spcPct val="0"/>
              </a:spcBef>
            </a:pPr>
            <a:r>
              <a:rPr lang="en-US" sz="17029" b="1" u="none" strike="noStrike" spc="-851">
                <a:solidFill>
                  <a:srgbClr val="E12020"/>
                </a:solidFill>
                <a:latin typeface="Gotham Heavy"/>
                <a:ea typeface="Gotham Heavy"/>
                <a:cs typeface="Gotham Heavy"/>
                <a:sym typeface="Gotham Heavy"/>
              </a:rPr>
              <a:t>Thank you!!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2081818" y="6508604"/>
            <a:ext cx="5177482" cy="2454202"/>
            <a:chOff x="0" y="0"/>
            <a:chExt cx="6903310" cy="3272269"/>
          </a:xfrm>
        </p:grpSpPr>
        <p:sp>
          <p:nvSpPr>
            <p:cNvPr id="4" name="TextBox 4"/>
            <p:cNvSpPr txBox="1"/>
            <p:nvPr/>
          </p:nvSpPr>
          <p:spPr>
            <a:xfrm>
              <a:off x="0" y="57150"/>
              <a:ext cx="6903310" cy="6455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500"/>
                </a:lnSpc>
                <a:spcBef>
                  <a:spcPct val="0"/>
                </a:spcBef>
              </a:pPr>
              <a:r>
                <a:rPr lang="en-US" sz="3500" b="1" u="none" strike="noStrike" spc="-175" dirty="0">
                  <a:solidFill>
                    <a:srgbClr val="E12020"/>
                  </a:solidFill>
                  <a:latin typeface="Gotham Heavy"/>
                  <a:ea typeface="Gotham Heavy"/>
                  <a:cs typeface="Gotham Heavy"/>
                  <a:sym typeface="Gotham Heavy"/>
                </a:rPr>
                <a:t>Email 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690033"/>
              <a:ext cx="6903310" cy="6324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199"/>
                </a:lnSpc>
                <a:spcBef>
                  <a:spcPct val="0"/>
                </a:spcBef>
              </a:pPr>
              <a:r>
                <a:rPr lang="en-US" sz="2799" spc="-55" dirty="0">
                  <a:solidFill>
                    <a:srgbClr val="401804"/>
                  </a:solidFill>
                  <a:latin typeface="DM Sans"/>
                  <a:ea typeface="DM Sans"/>
                  <a:cs typeface="DM Sans"/>
                  <a:sym typeface="DM Sans"/>
                </a:rPr>
                <a:t>TransitAccessClub@gmail.com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006925"/>
              <a:ext cx="6903310" cy="6455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500"/>
                </a:lnSpc>
                <a:spcBef>
                  <a:spcPct val="0"/>
                </a:spcBef>
              </a:pPr>
              <a:r>
                <a:rPr lang="en-US" sz="3500" b="1" spc="-175">
                  <a:solidFill>
                    <a:srgbClr val="E12020"/>
                  </a:solidFill>
                  <a:latin typeface="Gotham Heavy"/>
                  <a:ea typeface="Gotham Heavy"/>
                  <a:cs typeface="Gotham Heavy"/>
                  <a:sym typeface="Gotham Heavy"/>
                </a:rPr>
                <a:t>Instagram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639809"/>
              <a:ext cx="6903310" cy="6324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199"/>
                </a:lnSpc>
                <a:spcBef>
                  <a:spcPct val="0"/>
                </a:spcBef>
              </a:pPr>
              <a:r>
                <a:rPr lang="en-US" sz="2799" u="none" strike="noStrike" spc="-55">
                  <a:solidFill>
                    <a:srgbClr val="401804"/>
                  </a:solidFill>
                  <a:latin typeface="DM Sans"/>
                  <a:ea typeface="DM Sans"/>
                  <a:cs typeface="DM Sans"/>
                  <a:sym typeface="DM Sans"/>
                </a:rPr>
                <a:t>@transit_srjc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1780040" y="4718584"/>
            <a:ext cx="3580040" cy="3580040"/>
          </a:xfrm>
          <a:custGeom>
            <a:avLst/>
            <a:gdLst/>
            <a:ahLst/>
            <a:cxnLst/>
            <a:rect l="l" t="t" r="r" b="b"/>
            <a:pathLst>
              <a:path w="3580040" h="3580040">
                <a:moveTo>
                  <a:pt x="0" y="0"/>
                </a:moveTo>
                <a:lnTo>
                  <a:pt x="3580040" y="0"/>
                </a:lnTo>
                <a:lnTo>
                  <a:pt x="3580040" y="3580040"/>
                </a:lnTo>
                <a:lnTo>
                  <a:pt x="0" y="35800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279480" y="8617675"/>
            <a:ext cx="4909067" cy="9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00"/>
              </a:lnSpc>
              <a:spcBef>
                <a:spcPct val="0"/>
              </a:spcBef>
            </a:pPr>
            <a:r>
              <a:rPr lang="en-US" sz="3500" b="1" u="none" strike="noStrike" spc="-175">
                <a:solidFill>
                  <a:srgbClr val="E12020"/>
                </a:solidFill>
                <a:latin typeface="Gotham Heavy"/>
                <a:ea typeface="Gotham Heavy"/>
                <a:cs typeface="Gotham Heavy"/>
                <a:sym typeface="Gotham Heavy"/>
              </a:rPr>
              <a:t>Google form for volunteer sign up here!!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 For Higher Education Conferencce</dc:title>
  <cp:lastModifiedBy>Chelsea Bergin</cp:lastModifiedBy>
  <cp:revision>2</cp:revision>
  <dcterms:created xsi:type="dcterms:W3CDTF">2006-08-16T00:00:00Z</dcterms:created>
  <dcterms:modified xsi:type="dcterms:W3CDTF">2026-04-01T06:34:29Z</dcterms:modified>
  <dc:identifier>DAHFlNvq5lM</dc:identifier>
</cp:coreProperties>
</file>